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3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6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8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3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7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1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3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3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58D9-D41C-477E-AD19-2341C0612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BEFA-4550-41D3-B54D-2CF5CB4AAF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P_18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56" y="0"/>
            <a:ext cx="4947486" cy="6858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3022" y="1905000"/>
            <a:ext cx="43434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260"/>
              </a:lnSpc>
            </a:pP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MASG Certified Trainer</a:t>
            </a:r>
          </a:p>
          <a:p>
            <a:pPr algn="ctr" defTabSz="457200" eaLnBrk="1" hangingPunct="1">
              <a:lnSpc>
                <a:spcPts val="2260"/>
              </a:lnSpc>
            </a:pP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MASG Certified Motives® Trainer</a:t>
            </a:r>
          </a:p>
          <a:p>
            <a:pPr algn="ctr" defTabSz="457200" eaLnBrk="1" hangingPunct="1">
              <a:lnSpc>
                <a:spcPts val="2260"/>
              </a:lnSpc>
            </a:pP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ISM Certified Trainer</a:t>
            </a:r>
          </a:p>
          <a:p>
            <a:pPr algn="ctr" defTabSz="457200" eaLnBrk="1" hangingPunct="1">
              <a:lnSpc>
                <a:spcPts val="2260"/>
              </a:lnSpc>
            </a:pP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Master UFO</a:t>
            </a:r>
          </a:p>
          <a:p>
            <a:pPr algn="ctr" defTabSz="457200" eaLnBrk="1" hangingPunct="1">
              <a:lnSpc>
                <a:spcPts val="2260"/>
              </a:lnSpc>
            </a:pP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SABP Master Member</a:t>
            </a:r>
          </a:p>
          <a:p>
            <a:pPr algn="ctr" eaLnBrk="1" hangingPunct="1">
              <a:lnSpc>
                <a:spcPts val="2260"/>
              </a:lnSpc>
            </a:pP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Field Product Specialist</a:t>
            </a:r>
          </a:p>
          <a:p>
            <a:pPr algn="ctr" eaLnBrk="1" hangingPunct="1">
              <a:lnSpc>
                <a:spcPts val="2260"/>
              </a:lnSpc>
            </a:pP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Speakers’ Bureau II</a:t>
            </a:r>
          </a:p>
          <a:p>
            <a:pPr algn="ctr" defTabSz="457200" eaLnBrk="1" hangingPunct="1">
              <a:lnSpc>
                <a:spcPts val="2260"/>
              </a:lnSpc>
            </a:pPr>
            <a:r>
              <a:rPr lang="en-US" sz="2000" b="1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Singapore Leadership </a:t>
            </a: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Council Member</a:t>
            </a:r>
          </a:p>
          <a:p>
            <a:pPr algn="ctr">
              <a:lnSpc>
                <a:spcPts val="2260"/>
              </a:lnSpc>
            </a:pPr>
            <a:r>
              <a:rPr lang="en-US" sz="1800" b="1" u="sng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A W A R D S</a:t>
            </a:r>
          </a:p>
          <a:p>
            <a:pPr algn="ctr">
              <a:lnSpc>
                <a:spcPts val="2260"/>
              </a:lnSpc>
            </a:pP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Top 10 Retailer Award 2015 </a:t>
            </a:r>
          </a:p>
          <a:p>
            <a:pPr algn="ctr">
              <a:lnSpc>
                <a:spcPts val="2260"/>
              </a:lnSpc>
            </a:pP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alibri"/>
                <a:cs typeface="Calibri"/>
              </a:rPr>
              <a:t>Top 10 UFO Retention Award 2015 </a:t>
            </a:r>
          </a:p>
          <a:p>
            <a:pPr algn="ctr" defTabSz="457200" eaLnBrk="1" hangingPunct="1">
              <a:lnSpc>
                <a:spcPts val="2260"/>
              </a:lnSpc>
            </a:pPr>
            <a:endParaRPr lang="en-US" sz="2000" b="1" dirty="0">
              <a:solidFill>
                <a:srgbClr val="E7E6E6">
                  <a:lumMod val="2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74422" y="609600"/>
            <a:ext cx="488554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lnSpc>
                <a:spcPts val="2400"/>
              </a:lnSpc>
            </a:pPr>
            <a:r>
              <a:rPr lang="en-US" sz="4400" spc="-140" dirty="0">
                <a:solidFill>
                  <a:srgbClr val="0092D2"/>
                </a:solidFill>
                <a:latin typeface="Calibri"/>
                <a:cs typeface="Calibri"/>
              </a:rPr>
              <a:t>Michelle Lieu</a:t>
            </a:r>
            <a:r>
              <a:rPr lang="en-SG" sz="2800" spc="-140" dirty="0">
                <a:solidFill>
                  <a:srgbClr val="0092D2"/>
                </a:solidFill>
                <a:latin typeface="Calibri"/>
                <a:cs typeface="Calibri"/>
              </a:rPr>
              <a:t> </a:t>
            </a:r>
          </a:p>
          <a:p>
            <a:pPr algn="ctr" defTabSz="457200" eaLnBrk="1" hangingPunct="1">
              <a:lnSpc>
                <a:spcPts val="2400"/>
              </a:lnSpc>
            </a:pPr>
            <a:r>
              <a:rPr lang="en-US" sz="1800" b="1" spc="160" dirty="0">
                <a:solidFill>
                  <a:srgbClr val="0092D2"/>
                </a:solidFill>
                <a:latin typeface="Calibri"/>
                <a:cs typeface="Calibri"/>
              </a:rPr>
              <a:t>NATIONAL SUPERVISING COORDINATOR</a:t>
            </a:r>
          </a:p>
          <a:p>
            <a:pPr algn="ctr" defTabSz="457200" eaLnBrk="1" hangingPunct="1">
              <a:lnSpc>
                <a:spcPts val="2400"/>
              </a:lnSpc>
            </a:pPr>
            <a:r>
              <a:rPr lang="en-US" b="1" dirty="0">
                <a:solidFill>
                  <a:prstClr val="black"/>
                </a:solidFill>
                <a:latin typeface="Calibri"/>
                <a:cs typeface="Calibri"/>
              </a:rPr>
              <a:t>S$12,500 – S$18,749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Calibri"/>
              </a:rPr>
              <a:t>IN 4WK PAY CYCLE</a:t>
            </a:r>
          </a:p>
          <a:p>
            <a:pPr algn="ctr" defTabSz="457200" eaLnBrk="1" hangingPunct="1">
              <a:lnSpc>
                <a:spcPts val="2400"/>
              </a:lnSpc>
            </a:pPr>
            <a:r>
              <a:rPr lang="is-IS" sz="2000" dirty="0">
                <a:solidFill>
                  <a:prstClr val="black"/>
                </a:solidFill>
                <a:latin typeface="Calibri"/>
                <a:cs typeface="Calibri"/>
              </a:rPr>
              <a:t>…..............................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</a:p>
          <a:p>
            <a:pPr algn="ctr" defTabSz="457200" eaLnBrk="1" hangingPunct="1">
              <a:lnSpc>
                <a:spcPts val="2400"/>
              </a:lnSpc>
            </a:pP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17" y="5811809"/>
            <a:ext cx="3164010" cy="2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58354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endParaRPr lang="en-US" sz="8000" b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lnSpc>
                <a:spcPts val="7100"/>
              </a:lnSpc>
            </a:pPr>
            <a:r>
              <a:rPr lang="en-US" sz="16600" b="1" dirty="0">
                <a:solidFill>
                  <a:prstClr val="white"/>
                </a:solidFill>
              </a:rPr>
              <a:t>GMTSS</a:t>
            </a:r>
            <a:r>
              <a:rPr lang="en-US" sz="60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95702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en-US" sz="3600" b="1" dirty="0">
                <a:solidFill>
                  <a:srgbClr val="FFFF00"/>
                </a:solidFill>
              </a:rPr>
              <a:t>LEVERAGE!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76459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Your life don</a:t>
            </a:r>
            <a:r>
              <a:rPr lang="uk-UA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’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 change by chance</a:t>
            </a:r>
            <a:endParaRPr lang="is-IS" sz="40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lnSpc>
                <a:spcPts val="71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8911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700"/>
              </a:lnSpc>
            </a:pPr>
            <a:r>
              <a:rPr lang="en-US" sz="6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Your life will change</a:t>
            </a:r>
          </a:p>
          <a:p>
            <a:pPr algn="ctr">
              <a:lnSpc>
                <a:spcPts val="5700"/>
              </a:lnSpc>
            </a:pPr>
            <a:endParaRPr lang="en-US" sz="6600" b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lnSpc>
                <a:spcPts val="5700"/>
              </a:lnSpc>
            </a:pPr>
            <a:r>
              <a:rPr lang="en-US" sz="13300" b="1" spc="-5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</a:t>
            </a:r>
            <a:r>
              <a:rPr lang="en-US" sz="13300" b="1" spc="-5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change!</a:t>
            </a:r>
          </a:p>
        </p:txBody>
      </p:sp>
    </p:spTree>
    <p:extLst>
      <p:ext uri="{BB962C8B-B14F-4D97-AF65-F5344CB8AC3E}">
        <p14:creationId xmlns:p14="http://schemas.microsoft.com/office/powerpoint/2010/main" val="41047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" y="280102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en-US" sz="13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my why</a:t>
            </a:r>
            <a:r>
              <a:rPr lang="is-IS" sz="13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</a:t>
            </a:r>
            <a:endParaRPr lang="en-US" sz="13800" b="1" baseline="-250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95702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is-IS" sz="3600" b="1" dirty="0">
                <a:solidFill>
                  <a:srgbClr val="FFFF00"/>
                </a:solidFill>
              </a:rPr>
              <a:t>…g</a:t>
            </a:r>
            <a:r>
              <a:rPr lang="en-US" sz="3600" b="1" dirty="0" err="1">
                <a:solidFill>
                  <a:srgbClr val="FFFF00"/>
                </a:solidFill>
              </a:rPr>
              <a:t>uided</a:t>
            </a:r>
            <a:r>
              <a:rPr lang="en-US" sz="3600" b="1" dirty="0">
                <a:solidFill>
                  <a:srgbClr val="FFFF00"/>
                </a:solidFill>
              </a:rPr>
              <a:t> my every action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9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280102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en-US" sz="138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my belief</a:t>
            </a:r>
            <a:r>
              <a:rPr lang="is-IS" sz="138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</a:t>
            </a:r>
            <a:endParaRPr lang="en-US" sz="13800" baseline="-250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95702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is-IS" sz="3600" dirty="0">
                <a:solidFill>
                  <a:srgbClr val="FFFF00"/>
                </a:solidFill>
              </a:rPr>
              <a:t>… </a:t>
            </a:r>
            <a:r>
              <a:rPr lang="en-US" sz="3600" dirty="0">
                <a:solidFill>
                  <a:srgbClr val="FFFF00"/>
                </a:solidFill>
              </a:rPr>
              <a:t>helped me stayed on course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74327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 </a:t>
            </a:r>
            <a:r>
              <a:rPr lang="is-I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</a:t>
            </a:r>
            <a:r>
              <a:rPr 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have to succeed</a:t>
            </a:r>
            <a:r>
              <a:rPr lang="is-I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</a:t>
            </a:r>
            <a:endParaRPr lang="en-US" sz="60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lnSpc>
                <a:spcPts val="7100"/>
              </a:lnSpc>
            </a:pPr>
            <a:r>
              <a:rPr lang="en-US" sz="6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 that others can</a:t>
            </a:r>
          </a:p>
          <a:p>
            <a:pPr algn="ctr">
              <a:lnSpc>
                <a:spcPts val="7100"/>
              </a:lnSpc>
            </a:pPr>
            <a:r>
              <a:rPr lang="en-US" sz="60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realize their dreams </a:t>
            </a:r>
            <a:r>
              <a:rPr lang="en-US" sz="66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”</a:t>
            </a:r>
          </a:p>
          <a:p>
            <a:pPr algn="ctr">
              <a:lnSpc>
                <a:spcPts val="7100"/>
              </a:lnSpc>
            </a:pPr>
            <a:r>
              <a:rPr lang="en-US" sz="6600" b="1" baseline="-250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JR.</a:t>
            </a:r>
          </a:p>
        </p:txBody>
      </p:sp>
    </p:spTree>
    <p:extLst>
      <p:ext uri="{BB962C8B-B14F-4D97-AF65-F5344CB8AC3E}">
        <p14:creationId xmlns:p14="http://schemas.microsoft.com/office/powerpoint/2010/main" val="20327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6038065"/>
            <a:ext cx="12192000" cy="580294"/>
          </a:xfrm>
        </p:spPr>
        <p:txBody>
          <a:bodyPr>
            <a:noAutofit/>
          </a:bodyPr>
          <a:lstStyle/>
          <a:p>
            <a:r>
              <a:rPr lang="en-US" sz="2000" dirty="0"/>
              <a:t>APRIL 2017 • MICHELLE LIEU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2076824"/>
            <a:ext cx="12192000" cy="205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en-US" sz="11500" b="1" dirty="0">
                <a:solidFill>
                  <a:srgbClr val="5B9BD5">
                    <a:lumMod val="50000"/>
                  </a:srgbClr>
                </a:solidFill>
              </a:rPr>
              <a:t>my journey</a:t>
            </a:r>
            <a:endParaRPr lang="en-US" sz="11500" b="1" baseline="-2500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0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9417" y="549614"/>
            <a:ext cx="4110484" cy="1036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700"/>
              </a:lnSpc>
            </a:pPr>
            <a:r>
              <a:rPr lang="en-US" sz="3000" b="1" spc="-150" dirty="0">
                <a:solidFill>
                  <a:prstClr val="white"/>
                </a:solidFill>
              </a:rPr>
              <a:t>Australia </a:t>
            </a:r>
            <a:r>
              <a:rPr lang="en-US" sz="3000" b="1" spc="-150" dirty="0">
                <a:solidFill>
                  <a:srgbClr val="FFFF00"/>
                </a:solidFill>
              </a:rPr>
              <a:t>Mar 2014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89900" y="866484"/>
            <a:ext cx="6544235" cy="1654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00"/>
              </a:lnSpc>
            </a:pPr>
            <a:r>
              <a:rPr lang="en-US" sz="1800" spc="100" dirty="0">
                <a:solidFill>
                  <a:prstClr val="white"/>
                </a:solidFill>
                <a:latin typeface="Calibri"/>
              </a:rPr>
              <a:t>•  </a:t>
            </a:r>
            <a:r>
              <a:rPr lang="en-US" sz="1800" spc="100" dirty="0">
                <a:solidFill>
                  <a:srgbClr val="FFFF00"/>
                </a:solidFill>
                <a:latin typeface="Calibri"/>
              </a:rPr>
              <a:t>APR 2014 </a:t>
            </a:r>
            <a:r>
              <a:rPr lang="en-US" sz="1800" spc="100" dirty="0">
                <a:solidFill>
                  <a:prstClr val="white"/>
                </a:solidFill>
                <a:latin typeface="Calibri"/>
              </a:rPr>
              <a:t>EXECUTIVE COORDINATOR </a:t>
            </a:r>
          </a:p>
          <a:p>
            <a:pPr>
              <a:lnSpc>
                <a:spcPts val="3700"/>
              </a:lnSpc>
            </a:pPr>
            <a:r>
              <a:rPr lang="en-US" sz="1800" spc="100" dirty="0">
                <a:solidFill>
                  <a:prstClr val="white"/>
                </a:solidFill>
                <a:latin typeface="Calibri"/>
              </a:rPr>
              <a:t>•  </a:t>
            </a:r>
            <a:r>
              <a:rPr lang="en-US" sz="1800" spc="100" dirty="0">
                <a:solidFill>
                  <a:srgbClr val="FFFF00"/>
                </a:solidFill>
                <a:latin typeface="Calibri"/>
              </a:rPr>
              <a:t>JUN 2014 </a:t>
            </a:r>
            <a:r>
              <a:rPr lang="en-US" sz="1800" spc="100" dirty="0">
                <a:solidFill>
                  <a:prstClr val="white"/>
                </a:solidFill>
                <a:latin typeface="Calibri"/>
              </a:rPr>
              <a:t>MASTER COORDINATOR </a:t>
            </a:r>
          </a:p>
          <a:p>
            <a:pPr>
              <a:lnSpc>
                <a:spcPts val="3700"/>
              </a:lnSpc>
            </a:pPr>
            <a:r>
              <a:rPr lang="en-US" sz="1800" spc="100" dirty="0">
                <a:solidFill>
                  <a:prstClr val="white"/>
                </a:solidFill>
                <a:latin typeface="Calibri"/>
              </a:rPr>
              <a:t>•  </a:t>
            </a:r>
            <a:r>
              <a:rPr lang="en-US" sz="1800" spc="100" dirty="0">
                <a:solidFill>
                  <a:srgbClr val="FFFF00"/>
                </a:solidFill>
                <a:latin typeface="Calibri"/>
              </a:rPr>
              <a:t>NOV 2014 </a:t>
            </a:r>
            <a:r>
              <a:rPr lang="en-US" sz="1800" spc="100" dirty="0">
                <a:solidFill>
                  <a:prstClr val="white"/>
                </a:solidFill>
                <a:latin typeface="Calibri"/>
              </a:rPr>
              <a:t>SNR MASTER COORDINATOR</a:t>
            </a:r>
          </a:p>
          <a:p>
            <a:pPr>
              <a:lnSpc>
                <a:spcPts val="3700"/>
              </a:lnSpc>
            </a:pPr>
            <a:r>
              <a:rPr lang="en-US" sz="1800" spc="100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89902" y="3444953"/>
            <a:ext cx="6544235" cy="1323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00"/>
              </a:lnSpc>
            </a:pPr>
            <a:r>
              <a:rPr lang="en-US" sz="1800" spc="100" dirty="0">
                <a:solidFill>
                  <a:prstClr val="white"/>
                </a:solidFill>
                <a:latin typeface="Calibri"/>
              </a:rPr>
              <a:t>•  </a:t>
            </a:r>
            <a:r>
              <a:rPr lang="en-US" sz="1800" spc="100" dirty="0">
                <a:solidFill>
                  <a:srgbClr val="FFFF00"/>
                </a:solidFill>
                <a:latin typeface="Calibri"/>
              </a:rPr>
              <a:t>OCT 2015 </a:t>
            </a:r>
            <a:r>
              <a:rPr lang="en-US" sz="1800" spc="100" dirty="0">
                <a:solidFill>
                  <a:prstClr val="white"/>
                </a:solidFill>
                <a:latin typeface="Calibri"/>
              </a:rPr>
              <a:t>PROFESSIONAL COORDINATOR </a:t>
            </a:r>
          </a:p>
          <a:p>
            <a:pPr>
              <a:lnSpc>
                <a:spcPts val="3700"/>
              </a:lnSpc>
            </a:pPr>
            <a:endParaRPr lang="en-US" sz="1800" spc="100" dirty="0">
              <a:solidFill>
                <a:prstClr val="white"/>
              </a:solidFill>
              <a:latin typeface="Calibri"/>
            </a:endParaRPr>
          </a:p>
          <a:p>
            <a:pPr>
              <a:lnSpc>
                <a:spcPts val="3700"/>
              </a:lnSpc>
            </a:pPr>
            <a:endParaRPr lang="en-US" sz="1800" spc="100" dirty="0">
              <a:solidFill>
                <a:prstClr val="white"/>
              </a:solidFill>
              <a:latin typeface="Calibri"/>
            </a:endParaRPr>
          </a:p>
          <a:p>
            <a:pPr>
              <a:lnSpc>
                <a:spcPts val="3700"/>
              </a:lnSpc>
            </a:pPr>
            <a:endParaRPr lang="en-US" sz="1800" spc="100" dirty="0">
              <a:solidFill>
                <a:prstClr val="white"/>
              </a:solidFill>
              <a:latin typeface="Calibri"/>
            </a:endParaRPr>
          </a:p>
          <a:p>
            <a:pPr>
              <a:lnSpc>
                <a:spcPts val="3700"/>
              </a:lnSpc>
            </a:pPr>
            <a:r>
              <a:rPr lang="en-US" sz="1800" spc="100" dirty="0">
                <a:solidFill>
                  <a:prstClr val="white"/>
                </a:solidFill>
                <a:latin typeface="Calibri"/>
              </a:rPr>
              <a:t>•  </a:t>
            </a:r>
            <a:r>
              <a:rPr lang="en-US" sz="1800" spc="100" dirty="0">
                <a:solidFill>
                  <a:srgbClr val="FFFF00"/>
                </a:solidFill>
                <a:latin typeface="Calibri"/>
              </a:rPr>
              <a:t>OCT 2016 </a:t>
            </a:r>
            <a:r>
              <a:rPr lang="en-US" sz="1800" spc="100" dirty="0">
                <a:solidFill>
                  <a:prstClr val="white"/>
                </a:solidFill>
                <a:latin typeface="Calibri"/>
              </a:rPr>
              <a:t>SUPERVISING COORDINATOR </a:t>
            </a:r>
          </a:p>
          <a:p>
            <a:pPr>
              <a:lnSpc>
                <a:spcPts val="3700"/>
              </a:lnSpc>
            </a:pPr>
            <a:endParaRPr lang="en-US" sz="1800" spc="100" dirty="0">
              <a:solidFill>
                <a:prstClr val="white"/>
              </a:solidFill>
              <a:latin typeface="Calibri"/>
            </a:endParaRPr>
          </a:p>
          <a:p>
            <a:pPr>
              <a:lnSpc>
                <a:spcPts val="3700"/>
              </a:lnSpc>
            </a:pPr>
            <a:r>
              <a:rPr lang="en-US" sz="1800" spc="100" dirty="0">
                <a:solidFill>
                  <a:prstClr val="white"/>
                </a:solidFill>
                <a:latin typeface="Calibri"/>
              </a:rPr>
              <a:t>•  </a:t>
            </a:r>
            <a:r>
              <a:rPr lang="en-US" sz="1800" spc="100" dirty="0">
                <a:solidFill>
                  <a:srgbClr val="FFFF00"/>
                </a:solidFill>
                <a:latin typeface="Calibri"/>
              </a:rPr>
              <a:t>JAN 2017 </a:t>
            </a:r>
            <a:r>
              <a:rPr lang="en-US" sz="1800" spc="100" dirty="0">
                <a:solidFill>
                  <a:prstClr val="white"/>
                </a:solidFill>
                <a:latin typeface="Calibri"/>
              </a:rPr>
              <a:t>NATIONAL SUPERVISING COORDINATOR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0528" y="4531326"/>
            <a:ext cx="5239373" cy="1185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700"/>
              </a:lnSpc>
            </a:pPr>
            <a:endParaRPr lang="en-US" sz="2800" b="1" spc="-150" dirty="0">
              <a:solidFill>
                <a:prstClr val="white"/>
              </a:solidFill>
            </a:endParaRPr>
          </a:p>
          <a:p>
            <a:pPr algn="r">
              <a:lnSpc>
                <a:spcPts val="3700"/>
              </a:lnSpc>
            </a:pPr>
            <a:r>
              <a:rPr lang="en-US" sz="3000" b="1" spc="-150" dirty="0">
                <a:solidFill>
                  <a:prstClr val="white"/>
                </a:solidFill>
              </a:rPr>
              <a:t>MASG Annual Convention </a:t>
            </a:r>
            <a:r>
              <a:rPr lang="en-US" sz="3000" b="1" spc="-150" dirty="0">
                <a:solidFill>
                  <a:srgbClr val="FFFF00"/>
                </a:solidFill>
              </a:rPr>
              <a:t>Apr 2015</a:t>
            </a:r>
          </a:p>
          <a:p>
            <a:pPr algn="r">
              <a:lnSpc>
                <a:spcPts val="3700"/>
              </a:lnSpc>
            </a:pPr>
            <a:r>
              <a:rPr lang="en-US" sz="3000" b="1" spc="-150" dirty="0">
                <a:solidFill>
                  <a:prstClr val="white"/>
                </a:solidFill>
              </a:rPr>
              <a:t>Greensboro </a:t>
            </a:r>
            <a:r>
              <a:rPr lang="en-US" sz="3000" b="1" spc="-150" dirty="0">
                <a:solidFill>
                  <a:srgbClr val="FFFF00"/>
                </a:solidFill>
              </a:rPr>
              <a:t>Aug 2015</a:t>
            </a:r>
          </a:p>
          <a:p>
            <a:pPr algn="r">
              <a:lnSpc>
                <a:spcPts val="3700"/>
              </a:lnSpc>
            </a:pPr>
            <a:r>
              <a:rPr lang="en-US" sz="3000" b="1" spc="-150" dirty="0" err="1">
                <a:solidFill>
                  <a:prstClr val="white"/>
                </a:solidFill>
              </a:rPr>
              <a:t>Apac</a:t>
            </a:r>
            <a:r>
              <a:rPr lang="en-US" sz="3000" b="1" spc="-150" dirty="0">
                <a:solidFill>
                  <a:prstClr val="white"/>
                </a:solidFill>
              </a:rPr>
              <a:t> Regional Convention </a:t>
            </a:r>
            <a:r>
              <a:rPr lang="en-US" sz="3000" b="1" spc="-150" dirty="0">
                <a:solidFill>
                  <a:srgbClr val="FFFF00"/>
                </a:solidFill>
              </a:rPr>
              <a:t>Oct 2015</a:t>
            </a:r>
          </a:p>
          <a:p>
            <a:pPr algn="r">
              <a:lnSpc>
                <a:spcPts val="3700"/>
              </a:lnSpc>
            </a:pPr>
            <a:endParaRPr lang="en-US" sz="3600" b="1" spc="-150" dirty="0">
              <a:solidFill>
                <a:srgbClr val="FFFF00"/>
              </a:solidFill>
            </a:endParaRPr>
          </a:p>
          <a:p>
            <a:pPr algn="r">
              <a:lnSpc>
                <a:spcPts val="3700"/>
              </a:lnSpc>
            </a:pPr>
            <a:r>
              <a:rPr lang="en-US" sz="3000" b="1" spc="-150" dirty="0">
                <a:solidFill>
                  <a:prstClr val="white"/>
                </a:solidFill>
              </a:rPr>
              <a:t>MASG Annual Convention </a:t>
            </a:r>
            <a:r>
              <a:rPr lang="en-US" sz="3000" b="1" spc="-150" dirty="0">
                <a:solidFill>
                  <a:srgbClr val="FFFF00"/>
                </a:solidFill>
              </a:rPr>
              <a:t>Apr 2016</a:t>
            </a:r>
          </a:p>
          <a:p>
            <a:pPr algn="r">
              <a:lnSpc>
                <a:spcPts val="3700"/>
              </a:lnSpc>
            </a:pPr>
            <a:r>
              <a:rPr lang="en-US" sz="3000" b="1" spc="-150" dirty="0">
                <a:solidFill>
                  <a:prstClr val="white"/>
                </a:solidFill>
              </a:rPr>
              <a:t>Greensboro </a:t>
            </a:r>
            <a:r>
              <a:rPr lang="en-US" sz="3000" b="1" spc="-150" dirty="0">
                <a:solidFill>
                  <a:srgbClr val="FFFF00"/>
                </a:solidFill>
              </a:rPr>
              <a:t>Aug 2016</a:t>
            </a:r>
          </a:p>
          <a:p>
            <a:pPr algn="r">
              <a:lnSpc>
                <a:spcPts val="3700"/>
              </a:lnSpc>
            </a:pPr>
            <a:r>
              <a:rPr lang="en-US" sz="3000" b="1" spc="-150" dirty="0">
                <a:solidFill>
                  <a:prstClr val="white"/>
                </a:solidFill>
              </a:rPr>
              <a:t>MASG Leadership School </a:t>
            </a:r>
            <a:r>
              <a:rPr lang="en-US" sz="3000" b="1" spc="-150" dirty="0">
                <a:solidFill>
                  <a:srgbClr val="FFFF00"/>
                </a:solidFill>
              </a:rPr>
              <a:t>Oct 2016</a:t>
            </a:r>
          </a:p>
          <a:p>
            <a:pPr algn="r">
              <a:lnSpc>
                <a:spcPts val="3700"/>
              </a:lnSpc>
            </a:pPr>
            <a:endParaRPr lang="en-US" sz="3000" b="1" spc="-150" dirty="0">
              <a:solidFill>
                <a:srgbClr val="FFFF00"/>
              </a:solidFill>
            </a:endParaRPr>
          </a:p>
          <a:p>
            <a:pPr algn="r">
              <a:lnSpc>
                <a:spcPts val="3700"/>
              </a:lnSpc>
            </a:pPr>
            <a:r>
              <a:rPr lang="en-US" sz="3000" b="1" spc="-150" dirty="0">
                <a:solidFill>
                  <a:prstClr val="white"/>
                </a:solidFill>
              </a:rPr>
              <a:t>Miami </a:t>
            </a:r>
            <a:r>
              <a:rPr lang="en-US" sz="3000" b="1" spc="-150" dirty="0">
                <a:solidFill>
                  <a:srgbClr val="FFFF00"/>
                </a:solidFill>
              </a:rPr>
              <a:t>Feb 2017</a:t>
            </a:r>
          </a:p>
          <a:p>
            <a:pPr algn="r">
              <a:lnSpc>
                <a:spcPts val="3700"/>
              </a:lnSpc>
            </a:pPr>
            <a:endParaRPr lang="en-US" sz="3600" b="1" spc="-150" dirty="0">
              <a:solidFill>
                <a:srgbClr val="FFFF00"/>
              </a:solidFill>
            </a:endParaRPr>
          </a:p>
          <a:p>
            <a:pPr algn="r">
              <a:lnSpc>
                <a:spcPts val="37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ts val="37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ts val="37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ts val="37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-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8323555" y="1786266"/>
            <a:ext cx="3210696" cy="4604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2" y="381000"/>
            <a:ext cx="5978204" cy="4154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0">
            <a:off x="516189" y="3354654"/>
            <a:ext cx="4270396" cy="282479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400777" y="6038065"/>
            <a:ext cx="5065889" cy="58029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AUSTRALIA &amp; GREENSBORO 2014</a:t>
            </a:r>
          </a:p>
        </p:txBody>
      </p:sp>
    </p:spTree>
    <p:extLst>
      <p:ext uri="{BB962C8B-B14F-4D97-AF65-F5344CB8AC3E}">
        <p14:creationId xmlns:p14="http://schemas.microsoft.com/office/powerpoint/2010/main" val="128062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6038065"/>
            <a:ext cx="8579556" cy="58029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GREENSBORO 2016</a:t>
            </a:r>
          </a:p>
        </p:txBody>
      </p:sp>
      <p:pic>
        <p:nvPicPr>
          <p:cNvPr id="6" name="Picture 5" descr="IMG_41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000">
            <a:off x="522718" y="529790"/>
            <a:ext cx="6622580" cy="50713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IMG_36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6650282" y="1816355"/>
            <a:ext cx="4977273" cy="44348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1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73778" y="6038065"/>
            <a:ext cx="5813778" cy="58029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MIAMI 2016    </a:t>
            </a:r>
          </a:p>
        </p:txBody>
      </p:sp>
      <p:pic>
        <p:nvPicPr>
          <p:cNvPr id="2" name="Picture 1" descr="IMG_04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5141616" y="705590"/>
            <a:ext cx="6544777" cy="4994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IMG_04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000">
            <a:off x="508310" y="2162054"/>
            <a:ext cx="5171594" cy="39602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81000" y="2314223"/>
            <a:ext cx="5239373" cy="1185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5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ts val="5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ts val="5000"/>
              </a:lnSpc>
            </a:pPr>
            <a:r>
              <a:rPr lang="en-US" sz="3600" b="1" spc="-150" dirty="0">
                <a:solidFill>
                  <a:prstClr val="white"/>
                </a:solidFill>
              </a:rPr>
              <a:t>Greensboro </a:t>
            </a:r>
            <a:r>
              <a:rPr lang="en-US" sz="3600" b="1" spc="-150" dirty="0">
                <a:solidFill>
                  <a:srgbClr val="FFFF00"/>
                </a:solidFill>
              </a:rPr>
              <a:t>Aug 2015</a:t>
            </a:r>
          </a:p>
          <a:p>
            <a:pPr algn="r">
              <a:lnSpc>
                <a:spcPts val="5000"/>
              </a:lnSpc>
            </a:pPr>
            <a:r>
              <a:rPr lang="en-US" sz="3600" b="1" spc="-150" dirty="0">
                <a:solidFill>
                  <a:prstClr val="white"/>
                </a:solidFill>
              </a:rPr>
              <a:t>Greensboro </a:t>
            </a:r>
            <a:r>
              <a:rPr lang="en-US" sz="3600" b="1" spc="-150" dirty="0">
                <a:solidFill>
                  <a:srgbClr val="FFFF00"/>
                </a:solidFill>
              </a:rPr>
              <a:t>Aug 2016</a:t>
            </a:r>
          </a:p>
          <a:p>
            <a:pPr algn="r">
              <a:lnSpc>
                <a:spcPts val="5000"/>
              </a:lnSpc>
            </a:pPr>
            <a:r>
              <a:rPr lang="en-US" sz="3600" b="1" spc="-150" dirty="0">
                <a:solidFill>
                  <a:prstClr val="white"/>
                </a:solidFill>
              </a:rPr>
              <a:t>Miami </a:t>
            </a:r>
            <a:r>
              <a:rPr lang="en-US" sz="3600" b="1" spc="-150" dirty="0">
                <a:solidFill>
                  <a:srgbClr val="FFFF00"/>
                </a:solidFill>
              </a:rPr>
              <a:t>Feb 2017</a:t>
            </a:r>
          </a:p>
          <a:p>
            <a:pPr algn="r">
              <a:lnSpc>
                <a:spcPts val="5000"/>
              </a:lnSpc>
            </a:pPr>
            <a:endParaRPr lang="en-US" sz="3600" b="1" spc="-150" dirty="0">
              <a:solidFill>
                <a:srgbClr val="FFFF00"/>
              </a:solidFill>
            </a:endParaRPr>
          </a:p>
          <a:p>
            <a:pPr algn="r">
              <a:lnSpc>
                <a:spcPts val="5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ts val="5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ts val="5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ts val="5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36889" y="5949244"/>
            <a:ext cx="4025817" cy="38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Greensboro </a:t>
            </a:r>
            <a:r>
              <a:rPr lang="en-US" sz="36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Aug 2017</a:t>
            </a:r>
            <a:endParaRPr lang="en-US" sz="3600" b="1" spc="-15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>
              <a:lnSpc>
                <a:spcPct val="100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ct val="100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 algn="r">
              <a:lnSpc>
                <a:spcPct val="100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67400" y="1016002"/>
            <a:ext cx="5239373" cy="1185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endParaRPr lang="en-US" sz="3600" b="1" spc="-150" dirty="0">
              <a:solidFill>
                <a:prstClr val="white"/>
              </a:solidFill>
            </a:endParaRPr>
          </a:p>
          <a:p>
            <a:pPr>
              <a:lnSpc>
                <a:spcPts val="5000"/>
              </a:lnSpc>
            </a:pPr>
            <a:r>
              <a:rPr lang="en-US" sz="3600" b="1" spc="-150" dirty="0">
                <a:solidFill>
                  <a:prstClr val="white"/>
                </a:solidFill>
              </a:rPr>
              <a:t>1 + 1</a:t>
            </a:r>
          </a:p>
          <a:p>
            <a:pPr>
              <a:lnSpc>
                <a:spcPts val="5000"/>
              </a:lnSpc>
            </a:pPr>
            <a:r>
              <a:rPr lang="en-US" sz="3600" b="1" spc="-150" dirty="0">
                <a:solidFill>
                  <a:prstClr val="white"/>
                </a:solidFill>
              </a:rPr>
              <a:t>1 + 3</a:t>
            </a:r>
          </a:p>
          <a:p>
            <a:pPr>
              <a:lnSpc>
                <a:spcPts val="5000"/>
              </a:lnSpc>
            </a:pPr>
            <a:r>
              <a:rPr lang="en-US" sz="3600" b="1" spc="-150" dirty="0">
                <a:solidFill>
                  <a:prstClr val="white"/>
                </a:solidFill>
              </a:rPr>
              <a:t>1 + 5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71444" y="3649135"/>
            <a:ext cx="5686778" cy="2051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600" b="1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1+30</a:t>
            </a:r>
          </a:p>
        </p:txBody>
      </p:sp>
    </p:spTree>
    <p:extLst>
      <p:ext uri="{BB962C8B-B14F-4D97-AF65-F5344CB8AC3E}">
        <p14:creationId xmlns:p14="http://schemas.microsoft.com/office/powerpoint/2010/main" val="31301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4051" y="700238"/>
            <a:ext cx="5299940" cy="541538"/>
          </a:xfrm>
        </p:spPr>
        <p:txBody>
          <a:bodyPr>
            <a:noAutofit/>
          </a:bodyPr>
          <a:lstStyle/>
          <a:p>
            <a:pPr>
              <a:lnSpc>
                <a:spcPts val="2640"/>
              </a:lnSpc>
            </a:pPr>
            <a:r>
              <a:rPr lang="en-US" sz="3600" dirty="0">
                <a:solidFill>
                  <a:schemeClr val="accent1"/>
                </a:solidFill>
              </a:rPr>
              <a:t>MARKET AMERICA</a:t>
            </a:r>
          </a:p>
          <a:p>
            <a:pPr>
              <a:lnSpc>
                <a:spcPts val="2640"/>
              </a:lnSpc>
            </a:pPr>
            <a:endParaRPr lang="en-US" sz="3600" dirty="0">
              <a:solidFill>
                <a:schemeClr val="accent1"/>
              </a:solidFill>
            </a:endParaRPr>
          </a:p>
          <a:p>
            <a:pPr>
              <a:lnSpc>
                <a:spcPts val="2640"/>
              </a:lnSpc>
            </a:pPr>
            <a:endParaRPr lang="en-US" sz="3600" dirty="0">
              <a:solidFill>
                <a:schemeClr val="accent1"/>
              </a:solidFill>
            </a:endParaRPr>
          </a:p>
          <a:p>
            <a:pPr>
              <a:lnSpc>
                <a:spcPts val="2640"/>
              </a:lnSpc>
            </a:pPr>
            <a:endParaRPr lang="en-US" sz="3600" dirty="0">
              <a:solidFill>
                <a:schemeClr val="accent1"/>
              </a:solidFill>
            </a:endParaRPr>
          </a:p>
          <a:p>
            <a:pPr>
              <a:lnSpc>
                <a:spcPts val="264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ts val="264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ts val="264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ts val="2840"/>
              </a:lnSpc>
            </a:pPr>
            <a:endParaRPr lang="en-US" spc="70" dirty="0">
              <a:solidFill>
                <a:schemeClr val="bg1"/>
              </a:solidFill>
            </a:endParaRPr>
          </a:p>
          <a:p>
            <a:pPr>
              <a:lnSpc>
                <a:spcPts val="2840"/>
              </a:lnSpc>
            </a:pPr>
            <a:endParaRPr lang="en-US" spc="70" dirty="0">
              <a:solidFill>
                <a:schemeClr val="bg1"/>
              </a:solidFill>
            </a:endParaRPr>
          </a:p>
          <a:p>
            <a:pPr>
              <a:lnSpc>
                <a:spcPts val="2840"/>
              </a:lnSpc>
            </a:pPr>
            <a:endParaRPr lang="en-US" spc="70" dirty="0">
              <a:solidFill>
                <a:schemeClr val="bg1"/>
              </a:solidFill>
            </a:endParaRPr>
          </a:p>
          <a:p>
            <a:pPr>
              <a:lnSpc>
                <a:spcPts val="2840"/>
              </a:lnSpc>
            </a:pPr>
            <a:endParaRPr lang="en-US" spc="70" dirty="0">
              <a:solidFill>
                <a:schemeClr val="bg1"/>
              </a:solidFill>
            </a:endParaRPr>
          </a:p>
          <a:p>
            <a:pPr>
              <a:lnSpc>
                <a:spcPts val="2840"/>
              </a:lnSpc>
            </a:pPr>
            <a:r>
              <a:rPr lang="en-US" spc="70" dirty="0">
                <a:solidFill>
                  <a:schemeClr val="bg1"/>
                </a:solidFill>
              </a:rPr>
              <a:t>10 – 13 AUG • GREENSBORO</a:t>
            </a:r>
          </a:p>
        </p:txBody>
      </p:sp>
      <p:pic>
        <p:nvPicPr>
          <p:cNvPr id="3" name="Picture 2" descr="imagetools0_edited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99" y="0"/>
            <a:ext cx="5902901" cy="689179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64051" y="2991551"/>
            <a:ext cx="5299940" cy="1072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4400" dirty="0">
                <a:solidFill>
                  <a:prstClr val="white"/>
                </a:solidFill>
              </a:rPr>
              <a:t>INTERNATIONAL</a:t>
            </a:r>
          </a:p>
          <a:p>
            <a:pPr>
              <a:lnSpc>
                <a:spcPts val="2800"/>
              </a:lnSpc>
            </a:pPr>
            <a:r>
              <a:rPr lang="en-US" sz="4400" dirty="0">
                <a:solidFill>
                  <a:prstClr val="white"/>
                </a:solidFill>
              </a:rPr>
              <a:t>CONVENTION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4051" y="2277531"/>
            <a:ext cx="5299940" cy="65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40"/>
              </a:lnSpc>
            </a:pPr>
            <a:r>
              <a:rPr lang="en-US" sz="17000" spc="-600" dirty="0">
                <a:solidFill>
                  <a:prstClr val="white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70204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236772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en-US" sz="6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success leaves clues</a:t>
            </a:r>
            <a:r>
              <a:rPr lang="is-IS" sz="6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</a:t>
            </a:r>
            <a:endParaRPr lang="en-US" sz="4800" b="1" baseline="-250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95702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100"/>
              </a:lnSpc>
            </a:pPr>
            <a:r>
              <a:rPr lang="en-US" sz="3600" b="1" dirty="0">
                <a:solidFill>
                  <a:srgbClr val="FFFF00"/>
                </a:solidFill>
              </a:rPr>
              <a:t>go find it!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Gan</dc:creator>
  <cp:lastModifiedBy>Vivian Gan</cp:lastModifiedBy>
  <cp:revision>1</cp:revision>
  <dcterms:created xsi:type="dcterms:W3CDTF">2017-04-24T09:34:51Z</dcterms:created>
  <dcterms:modified xsi:type="dcterms:W3CDTF">2017-04-24T09:35:19Z</dcterms:modified>
</cp:coreProperties>
</file>